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15"/>
  </p:notesMasterIdLst>
  <p:sldIdLst>
    <p:sldId id="256" r:id="rId3"/>
    <p:sldId id="258" r:id="rId4"/>
    <p:sldId id="259" r:id="rId5"/>
    <p:sldId id="260" r:id="rId6"/>
    <p:sldId id="264" r:id="rId7"/>
    <p:sldId id="268" r:id="rId8"/>
    <p:sldId id="261" r:id="rId9"/>
    <p:sldId id="267" r:id="rId10"/>
    <p:sldId id="263" r:id="rId11"/>
    <p:sldId id="262" r:id="rId12"/>
    <p:sldId id="269" r:id="rId13"/>
    <p:sldId id="266" r:id="rId1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74B1"/>
    <a:srgbClr val="FFFFFF"/>
    <a:srgbClr val="1A1D19"/>
    <a:srgbClr val="040419"/>
    <a:srgbClr val="0A0A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4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46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657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004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2100457f5a7"/>
          <p:cNvPicPr>
            <a:picLocks noChangeAspect="1"/>
          </p:cNvPicPr>
          <p:nvPr userDrawn="1"/>
        </p:nvPicPr>
        <p:blipFill>
          <a:blip r:embed="rId12"/>
          <a:srcRect l="151" t="20004" r="34751" b="25023"/>
          <a:stretch>
            <a:fillRect/>
          </a:stretch>
        </p:blipFill>
        <p:spPr>
          <a:xfrm>
            <a:off x="-17780" y="1270"/>
            <a:ext cx="12191365" cy="6867525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7780" y="1270"/>
            <a:ext cx="12228195" cy="685038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3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64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VCG2100457f5a7"/>
          <p:cNvPicPr>
            <a:picLocks noChangeAspect="1"/>
          </p:cNvPicPr>
          <p:nvPr/>
        </p:nvPicPr>
        <p:blipFill>
          <a:blip r:embed="rId3"/>
          <a:srcRect l="151" t="20004" r="23426" b="15674"/>
          <a:stretch>
            <a:fillRect/>
          </a:stretch>
        </p:blipFill>
        <p:spPr>
          <a:xfrm>
            <a:off x="12700" y="-8890"/>
            <a:ext cx="12234545" cy="68687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339090"/>
            <a:ext cx="12228195" cy="685165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80665" y="3319145"/>
            <a:ext cx="605472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zh-CN" sz="5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易泊车产品介绍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167380" y="2797810"/>
            <a:ext cx="5469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Hans" sz="3200" b="1" dirty="0">
                <a:solidFill>
                  <a:schemeClr val="bg1">
                    <a:lumMod val="75000"/>
                  </a:schemeClr>
                </a:solidFill>
                <a:latin typeface="SketchFlow Print" panose="02000000000000000000" charset="0"/>
                <a:ea typeface="钟齐翰墨毛笔" panose="02000600000000000000" charset="-122"/>
                <a:cs typeface="SketchFlow Print" panose="02000000000000000000" charset="0"/>
                <a:sym typeface="+mn-ea"/>
              </a:rPr>
              <a:t>Nice</a:t>
            </a:r>
            <a:r>
              <a:rPr lang="zh-Hans" altLang="en-US" sz="3200" b="1" dirty="0">
                <a:solidFill>
                  <a:schemeClr val="bg1">
                    <a:lumMod val="75000"/>
                  </a:schemeClr>
                </a:solidFill>
                <a:latin typeface="SketchFlow Print" panose="02000000000000000000" charset="0"/>
                <a:ea typeface="钟齐翰墨毛笔" panose="02000600000000000000" charset="-122"/>
                <a:cs typeface="SketchFlow Print" panose="02000000000000000000" charset="0"/>
                <a:sym typeface="+mn-ea"/>
              </a:rPr>
              <a:t> </a:t>
            </a:r>
            <a:r>
              <a:rPr lang="en-US" altLang="zh-Hans" sz="3200" b="1" dirty="0">
                <a:solidFill>
                  <a:schemeClr val="bg1">
                    <a:lumMod val="75000"/>
                  </a:schemeClr>
                </a:solidFill>
                <a:latin typeface="SketchFlow Print" panose="02000000000000000000" charset="0"/>
                <a:ea typeface="钟齐翰墨毛笔" panose="02000600000000000000" charset="-122"/>
                <a:cs typeface="SketchFlow Print" panose="02000000000000000000" charset="0"/>
                <a:sym typeface="+mn-ea"/>
              </a:rPr>
              <a:t>Parking</a:t>
            </a:r>
            <a:endParaRPr lang="zh-CN" altLang="zh-CN" sz="3200" b="1" dirty="0">
              <a:solidFill>
                <a:schemeClr val="bg1">
                  <a:lumMod val="75000"/>
                </a:schemeClr>
              </a:solidFill>
              <a:latin typeface="SketchFlow Print" panose="02000000000000000000" charset="0"/>
              <a:ea typeface="钟齐翰墨毛笔" panose="02000600000000000000" charset="-122"/>
              <a:cs typeface="SketchFlow Print" panose="02000000000000000000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95930" y="4236720"/>
            <a:ext cx="5840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SketchFlow Print" panose="02000000000000000000" charset="0"/>
                <a:sym typeface="+mn-ea"/>
              </a:rPr>
              <a:t>Make a quick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SketchFlow Print" panose="02000000000000000000" charset="0"/>
                <a:sym typeface="+mn-ea"/>
              </a:rPr>
              <a:t> 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SketchFlow Print" panose="02000000000000000000" charset="0"/>
                <a:sym typeface="+mn-ea"/>
              </a:rPr>
              <a:t>reservation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SketchFlow Print" panose="02000000000000000000" charset="0"/>
                <a:sym typeface="+mn-ea"/>
              </a:rPr>
              <a:t>and make an appointment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SketchFlow Print" panose="02000000000000000000" charset="0"/>
                <a:sym typeface="+mn-ea"/>
              </a:rPr>
              <a:t>Save people travel time and improve the quality of life of urban residents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SketchFlow Print" panose="02000000000000000000" charset="0"/>
                <a:sym typeface="+mn-ea"/>
              </a:rPr>
              <a:t>,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00224" y="5558462"/>
            <a:ext cx="3390915" cy="48577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讲述人：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北航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技术类 第六组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61105" y="6223635"/>
            <a:ext cx="6487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北京航空航天大学计算机应用与技术系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级</a:t>
            </a:r>
          </a:p>
        </p:txBody>
      </p:sp>
      <p:pic>
        <p:nvPicPr>
          <p:cNvPr id="17" name="图片 16" descr="登录_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270" y="859790"/>
            <a:ext cx="1082040" cy="14992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1645" y="358775"/>
            <a:ext cx="3253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商业计划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74595" y="619125"/>
            <a:ext cx="9777095" cy="1778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 rot="6300000">
            <a:off x="-52705" y="481330"/>
            <a:ext cx="328930" cy="334645"/>
            <a:chOff x="10108" y="2577"/>
            <a:chExt cx="566" cy="576"/>
          </a:xfrm>
        </p:grpSpPr>
        <p:sp>
          <p:nvSpPr>
            <p:cNvPr id="22" name="椭圆 21"/>
            <p:cNvSpPr/>
            <p:nvPr/>
          </p:nvSpPr>
          <p:spPr>
            <a:xfrm>
              <a:off x="10108" y="2587"/>
              <a:ext cx="567" cy="567"/>
            </a:xfrm>
            <a:prstGeom prst="ellipse">
              <a:avLst/>
            </a:prstGeom>
            <a:noFill/>
            <a:ln w="6985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126" y="2577"/>
              <a:ext cx="308" cy="3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E4657CEE-87D3-EA45-BD26-6CD382700832}"/>
              </a:ext>
            </a:extLst>
          </p:cNvPr>
          <p:cNvSpPr txBox="1"/>
          <p:nvPr/>
        </p:nvSpPr>
        <p:spPr>
          <a:xfrm>
            <a:off x="7505698" y="1600201"/>
            <a:ext cx="3433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</a:rPr>
              <a:t>1</a:t>
            </a:r>
            <a:r>
              <a:rPr kumimoji="1" lang="zh-Hans" altLang="en-US" sz="2400" b="1" dirty="0">
                <a:solidFill>
                  <a:schemeClr val="bg1"/>
                </a:solidFill>
              </a:rPr>
              <a:t>、人人为我，我为人人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95F5ECD6-5098-F340-8555-1F2E4735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55" y="1202690"/>
            <a:ext cx="5936892" cy="5172075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A040541A-ECFA-224D-95C2-90383D41BDAB}"/>
              </a:ext>
            </a:extLst>
          </p:cNvPr>
          <p:cNvSpPr txBox="1"/>
          <p:nvPr/>
        </p:nvSpPr>
        <p:spPr>
          <a:xfrm>
            <a:off x="7505698" y="2563497"/>
            <a:ext cx="3433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400" b="1" dirty="0">
                <a:solidFill>
                  <a:schemeClr val="bg1"/>
                </a:solidFill>
              </a:rPr>
              <a:t>2</a:t>
            </a:r>
            <a:r>
              <a:rPr kumimoji="1" lang="zh-Hans" altLang="en-US" sz="2400" b="1" dirty="0">
                <a:solidFill>
                  <a:schemeClr val="bg1"/>
                </a:solidFill>
              </a:rPr>
              <a:t>、智享生活，便利出行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34C38AB-4236-8D45-8CBB-31A3B0B4455A}"/>
              </a:ext>
            </a:extLst>
          </p:cNvPr>
          <p:cNvSpPr txBox="1"/>
          <p:nvPr/>
        </p:nvSpPr>
        <p:spPr>
          <a:xfrm>
            <a:off x="7505697" y="3541374"/>
            <a:ext cx="3433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400" b="1" dirty="0">
                <a:solidFill>
                  <a:schemeClr val="bg1"/>
                </a:solidFill>
              </a:rPr>
              <a:t>3</a:t>
            </a:r>
            <a:r>
              <a:rPr kumimoji="1" lang="zh-Hans" altLang="en-US" sz="2400" b="1" dirty="0">
                <a:solidFill>
                  <a:schemeClr val="bg1"/>
                </a:solidFill>
              </a:rPr>
              <a:t>、分时分段，合理分配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87AE2A2-4582-1143-9E05-3B52F202C87A}"/>
              </a:ext>
            </a:extLst>
          </p:cNvPr>
          <p:cNvSpPr txBox="1"/>
          <p:nvPr/>
        </p:nvSpPr>
        <p:spPr>
          <a:xfrm>
            <a:off x="7505697" y="4519252"/>
            <a:ext cx="3433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400" b="1" dirty="0">
                <a:solidFill>
                  <a:schemeClr val="bg1"/>
                </a:solidFill>
              </a:rPr>
              <a:t>4</a:t>
            </a:r>
            <a:r>
              <a:rPr kumimoji="1" lang="zh-Hans" altLang="en-US" sz="2400" b="1" dirty="0">
                <a:solidFill>
                  <a:schemeClr val="bg1"/>
                </a:solidFill>
              </a:rPr>
              <a:t>、冲突预判，提前分流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0D131B7-667F-0E46-B9B4-BC9B2F5DF552}"/>
              </a:ext>
            </a:extLst>
          </p:cNvPr>
          <p:cNvSpPr txBox="1"/>
          <p:nvPr/>
        </p:nvSpPr>
        <p:spPr>
          <a:xfrm>
            <a:off x="7847591" y="206186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>
                <a:solidFill>
                  <a:schemeClr val="bg1"/>
                </a:solidFill>
              </a:rPr>
              <a:t>车位共享，分时段给需要的人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42F8AAA-D9F6-D24C-A7D8-11A7AE92D786}"/>
              </a:ext>
            </a:extLst>
          </p:cNvPr>
          <p:cNvSpPr txBox="1"/>
          <p:nvPr/>
        </p:nvSpPr>
        <p:spPr>
          <a:xfrm>
            <a:off x="7860761" y="297279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>
                <a:solidFill>
                  <a:schemeClr val="bg1"/>
                </a:solidFill>
              </a:rPr>
              <a:t>提前预约车位，不用等待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6A212C3-5706-9B45-BE4C-0EEDCA629B17}"/>
              </a:ext>
            </a:extLst>
          </p:cNvPr>
          <p:cNvSpPr txBox="1"/>
          <p:nvPr/>
        </p:nvSpPr>
        <p:spPr>
          <a:xfrm>
            <a:off x="7847591" y="399897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>
                <a:solidFill>
                  <a:schemeClr val="bg1"/>
                </a:solidFill>
              </a:rPr>
              <a:t>分时段预约，提前提高车位有效使用率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D18F416-2C4B-8A4E-8B70-48566C19456E}"/>
              </a:ext>
            </a:extLst>
          </p:cNvPr>
          <p:cNvSpPr txBox="1"/>
          <p:nvPr/>
        </p:nvSpPr>
        <p:spPr>
          <a:xfrm>
            <a:off x="7860761" y="494720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>
                <a:solidFill>
                  <a:schemeClr val="bg1"/>
                </a:solidFill>
              </a:rPr>
              <a:t>提前展示停车场状态，预判分流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00457f5a7"/>
          <p:cNvPicPr>
            <a:picLocks noChangeAspect="1"/>
          </p:cNvPicPr>
          <p:nvPr/>
        </p:nvPicPr>
        <p:blipFill>
          <a:blip r:embed="rId3"/>
          <a:srcRect l="151" t="20004" r="23426" b="15674"/>
          <a:stretch>
            <a:fillRect/>
          </a:stretch>
        </p:blipFill>
        <p:spPr>
          <a:xfrm>
            <a:off x="12700" y="-8890"/>
            <a:ext cx="12234545" cy="68687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050" y="-8890"/>
            <a:ext cx="12228195" cy="685165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B61C72-17FA-1841-8755-1612EABF3B5A}"/>
              </a:ext>
            </a:extLst>
          </p:cNvPr>
          <p:cNvSpPr txBox="1"/>
          <p:nvPr/>
        </p:nvSpPr>
        <p:spPr>
          <a:xfrm>
            <a:off x="1851659" y="1408766"/>
            <a:ext cx="81067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一群有情有义的人，在一起做有价值有意义的事，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				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为世界带来微小与美好的改变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dist"/>
            <a:endParaRPr lang="zh-CN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4F4232-5DE8-F142-981B-DED619D1E568}"/>
              </a:ext>
            </a:extLst>
          </p:cNvPr>
          <p:cNvSpPr txBox="1"/>
          <p:nvPr/>
        </p:nvSpPr>
        <p:spPr>
          <a:xfrm>
            <a:off x="2919570" y="4103695"/>
            <a:ext cx="6420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杨海军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 移动端 主力研发</a:t>
            </a:r>
            <a:r>
              <a:rPr lang="zh-Hans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赵晓杰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：服务端 主力研发</a:t>
            </a:r>
          </a:p>
          <a:p>
            <a:r>
              <a:rPr lang="zh-CN" alt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王一舒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：产品、美工</a:t>
            </a:r>
            <a:r>
              <a:rPr lang="zh-Hans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Han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Hans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Hans" alt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赵亚楠</a:t>
            </a:r>
            <a:r>
              <a:rPr lang="zh-Hans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：主力打杂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457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00457f5a7"/>
          <p:cNvPicPr>
            <a:picLocks noChangeAspect="1"/>
          </p:cNvPicPr>
          <p:nvPr/>
        </p:nvPicPr>
        <p:blipFill>
          <a:blip r:embed="rId3"/>
          <a:srcRect l="151" t="20004" r="23426" b="15674"/>
          <a:stretch>
            <a:fillRect/>
          </a:stretch>
        </p:blipFill>
        <p:spPr>
          <a:xfrm>
            <a:off x="12700" y="-8890"/>
            <a:ext cx="12234545" cy="68687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700" y="-8890"/>
            <a:ext cx="12228195" cy="685165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875598" y="3869055"/>
            <a:ext cx="64312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zh-CN" sz="5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谢谢各位观看</a:t>
            </a:r>
          </a:p>
        </p:txBody>
      </p:sp>
      <p:pic>
        <p:nvPicPr>
          <p:cNvPr id="17" name="图片 16" descr="登录_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370" y="1250950"/>
            <a:ext cx="1513205" cy="20967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012190" y="2432685"/>
            <a:ext cx="4000500" cy="2724150"/>
          </a:xfrm>
          <a:prstGeom prst="rect">
            <a:avLst/>
          </a:prstGeom>
          <a:noFill/>
          <a:ln w="53975">
            <a:solidFill>
              <a:schemeClr val="bg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1645" y="358775"/>
            <a:ext cx="3253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74595" y="619125"/>
            <a:ext cx="9777095" cy="1778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301740" y="2666365"/>
            <a:ext cx="48050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天下班回家，最怕看到的就是“车位已满”，然后就得周边找车位停车，之后甚至还要再花20分钟走回家，如此停车着实无奈，但面对昂贵的车位价格，大多车主纷纷表示还真有点舍不得买”，因为分分钟车位价格都会远高于爱车价格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301740" y="2110105"/>
            <a:ext cx="39173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新浪汽车  2018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26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</a:t>
            </a:r>
          </a:p>
        </p:txBody>
      </p:sp>
      <p:grpSp>
        <p:nvGrpSpPr>
          <p:cNvPr id="24" name="组合 23"/>
          <p:cNvGrpSpPr/>
          <p:nvPr/>
        </p:nvGrpSpPr>
        <p:grpSpPr>
          <a:xfrm rot="6300000">
            <a:off x="-52705" y="481330"/>
            <a:ext cx="328930" cy="334645"/>
            <a:chOff x="10108" y="2577"/>
            <a:chExt cx="566" cy="576"/>
          </a:xfrm>
        </p:grpSpPr>
        <p:sp>
          <p:nvSpPr>
            <p:cNvPr id="22" name="椭圆 21"/>
            <p:cNvSpPr/>
            <p:nvPr/>
          </p:nvSpPr>
          <p:spPr>
            <a:xfrm>
              <a:off x="10108" y="2587"/>
              <a:ext cx="567" cy="567"/>
            </a:xfrm>
            <a:prstGeom prst="ellipse">
              <a:avLst/>
            </a:prstGeom>
            <a:noFill/>
            <a:ln w="6985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126" y="2577"/>
              <a:ext cx="308" cy="3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B5AEA6A-CCCF-F546-AADC-AD668F942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20" y="2110105"/>
            <a:ext cx="4762659" cy="25503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1645" y="358775"/>
            <a:ext cx="3253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痛点分析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74595" y="619125"/>
            <a:ext cx="9777095" cy="1778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398905" y="5848350"/>
            <a:ext cx="5040037" cy="39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41705" y="1677035"/>
            <a:ext cx="4204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我国汽车与车位比例图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875155" y="3961130"/>
            <a:ext cx="720005" cy="188722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493770" y="4572000"/>
            <a:ext cx="720005" cy="127635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5058410" y="2811145"/>
            <a:ext cx="720005" cy="303720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41705" y="2266315"/>
            <a:ext cx="93345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1.4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1.2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1.0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0.8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0.6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0.4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0.2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875155" y="6050915"/>
            <a:ext cx="1437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大城市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404870" y="6050915"/>
            <a:ext cx="1437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小城市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931410" y="6050915"/>
            <a:ext cx="1437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发达城市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875155" y="3392170"/>
            <a:ext cx="1437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0.8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529330" y="3961130"/>
            <a:ext cx="1437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0.5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092065" y="2266315"/>
            <a:ext cx="1437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785735" y="3535045"/>
            <a:ext cx="3648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供需时差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785735" y="2294890"/>
            <a:ext cx="3648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车位难找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785735" y="4751705"/>
            <a:ext cx="3648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车位贵</a:t>
            </a:r>
          </a:p>
        </p:txBody>
      </p:sp>
      <p:sp>
        <p:nvSpPr>
          <p:cNvPr id="31" name="五边形 30"/>
          <p:cNvSpPr/>
          <p:nvPr/>
        </p:nvSpPr>
        <p:spPr>
          <a:xfrm>
            <a:off x="7372985" y="2527935"/>
            <a:ext cx="359410" cy="340995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五边形 31"/>
          <p:cNvSpPr/>
          <p:nvPr/>
        </p:nvSpPr>
        <p:spPr>
          <a:xfrm>
            <a:off x="7372985" y="3824605"/>
            <a:ext cx="359410" cy="340995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五边形 32"/>
          <p:cNvSpPr/>
          <p:nvPr/>
        </p:nvSpPr>
        <p:spPr>
          <a:xfrm>
            <a:off x="7372985" y="4996815"/>
            <a:ext cx="359410" cy="340995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 rot="6300000">
            <a:off x="-52705" y="481330"/>
            <a:ext cx="328930" cy="334645"/>
            <a:chOff x="10108" y="2577"/>
            <a:chExt cx="566" cy="576"/>
          </a:xfrm>
        </p:grpSpPr>
        <p:sp>
          <p:nvSpPr>
            <p:cNvPr id="35" name="椭圆 34"/>
            <p:cNvSpPr/>
            <p:nvPr/>
          </p:nvSpPr>
          <p:spPr>
            <a:xfrm>
              <a:off x="10108" y="2587"/>
              <a:ext cx="567" cy="567"/>
            </a:xfrm>
            <a:prstGeom prst="ellipse">
              <a:avLst/>
            </a:prstGeom>
            <a:noFill/>
            <a:ln w="6985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0126" y="2577"/>
              <a:ext cx="308" cy="3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1645" y="358775"/>
            <a:ext cx="3253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项目简介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74595" y="619125"/>
            <a:ext cx="9777095" cy="1778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2333943" y="2081530"/>
            <a:ext cx="1581785" cy="1581785"/>
          </a:xfrm>
          <a:prstGeom prst="ellipse">
            <a:avLst/>
          </a:prstGeom>
          <a:solidFill>
            <a:srgbClr val="2D74B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34260" y="3631565"/>
            <a:ext cx="29032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车位预约</a:t>
            </a:r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741920" y="2049780"/>
            <a:ext cx="1581785" cy="1581785"/>
          </a:xfrm>
          <a:prstGeom prst="ellipse">
            <a:avLst/>
          </a:prstGeom>
          <a:solidFill>
            <a:srgbClr val="2D74B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26985" y="3663315"/>
            <a:ext cx="24022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车位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租赁</a:t>
            </a:r>
          </a:p>
          <a:p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44880" y="4772660"/>
            <a:ext cx="44176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用户通过我们的</a:t>
            </a:r>
            <a:r>
              <a:rPr lang="en-US" altLang="zh-CN" sz="20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可以快速找到附近的停车场，查看停车场车位信息及其他信息，快速预约车位</a:t>
            </a:r>
          </a:p>
        </p:txBody>
      </p:sp>
      <p:grpSp>
        <p:nvGrpSpPr>
          <p:cNvPr id="24" name="组合 23"/>
          <p:cNvGrpSpPr/>
          <p:nvPr/>
        </p:nvGrpSpPr>
        <p:grpSpPr>
          <a:xfrm rot="6300000">
            <a:off x="-52705" y="481330"/>
            <a:ext cx="328930" cy="334645"/>
            <a:chOff x="10108" y="2577"/>
            <a:chExt cx="566" cy="576"/>
          </a:xfrm>
        </p:grpSpPr>
        <p:sp>
          <p:nvSpPr>
            <p:cNvPr id="22" name="椭圆 21"/>
            <p:cNvSpPr/>
            <p:nvPr/>
          </p:nvSpPr>
          <p:spPr>
            <a:xfrm>
              <a:off x="10108" y="2587"/>
              <a:ext cx="567" cy="567"/>
            </a:xfrm>
            <a:prstGeom prst="ellipse">
              <a:avLst/>
            </a:prstGeom>
            <a:noFill/>
            <a:ln w="6985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126" y="2577"/>
              <a:ext cx="308" cy="3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390640" y="4772660"/>
            <a:ext cx="42843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有一定的用户量后进行车位共享和车位租赁，</a:t>
            </a:r>
            <a:r>
              <a:rPr lang="en-US" altLang="zh-CN" sz="20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O2O</a:t>
            </a: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进行直接操作，减去不必要的流程</a:t>
            </a:r>
            <a:endParaRPr lang="en-US" altLang="zh-CN" sz="200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altLang="zh-CN" sz="200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820" y="2271395"/>
            <a:ext cx="894715" cy="1201420"/>
          </a:xfrm>
          <a:prstGeom prst="rect">
            <a:avLst/>
          </a:prstGeom>
        </p:spPr>
      </p:pic>
      <p:pic>
        <p:nvPicPr>
          <p:cNvPr id="14" name="图片 13" descr="b8874aacf051c34e4d4380e8ecb2066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385" y="2446020"/>
            <a:ext cx="654050" cy="8788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1645" y="358775"/>
            <a:ext cx="3253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业务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流程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74595" y="619125"/>
            <a:ext cx="9777095" cy="1778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 rot="6300000">
            <a:off x="-52705" y="481330"/>
            <a:ext cx="328930" cy="334645"/>
            <a:chOff x="10108" y="2577"/>
            <a:chExt cx="566" cy="576"/>
          </a:xfrm>
        </p:grpSpPr>
        <p:sp>
          <p:nvSpPr>
            <p:cNvPr id="22" name="椭圆 21"/>
            <p:cNvSpPr/>
            <p:nvPr/>
          </p:nvSpPr>
          <p:spPr>
            <a:xfrm>
              <a:off x="10108" y="2587"/>
              <a:ext cx="567" cy="567"/>
            </a:xfrm>
            <a:prstGeom prst="ellipse">
              <a:avLst/>
            </a:prstGeom>
            <a:noFill/>
            <a:ln w="6985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126" y="2577"/>
              <a:ext cx="308" cy="3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圆角矩形 1"/>
          <p:cNvSpPr/>
          <p:nvPr/>
        </p:nvSpPr>
        <p:spPr>
          <a:xfrm>
            <a:off x="1024255" y="3125470"/>
            <a:ext cx="10144125" cy="50419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024255" y="3125470"/>
            <a:ext cx="504190" cy="504190"/>
          </a:xfrm>
          <a:prstGeom prst="ellipse">
            <a:avLst/>
          </a:prstGeom>
          <a:solidFill>
            <a:srgbClr val="2D74B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5" name="椭圆 4"/>
          <p:cNvSpPr/>
          <p:nvPr/>
        </p:nvSpPr>
        <p:spPr>
          <a:xfrm>
            <a:off x="4238625" y="3125470"/>
            <a:ext cx="503555" cy="504190"/>
          </a:xfrm>
          <a:prstGeom prst="ellipse">
            <a:avLst/>
          </a:prstGeom>
          <a:solidFill>
            <a:srgbClr val="2D74B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</a:p>
        </p:txBody>
      </p:sp>
      <p:sp>
        <p:nvSpPr>
          <p:cNvPr id="7" name="椭圆 6"/>
          <p:cNvSpPr/>
          <p:nvPr/>
        </p:nvSpPr>
        <p:spPr>
          <a:xfrm>
            <a:off x="7452360" y="3125470"/>
            <a:ext cx="503555" cy="504190"/>
          </a:xfrm>
          <a:prstGeom prst="ellipse">
            <a:avLst/>
          </a:prstGeom>
          <a:solidFill>
            <a:srgbClr val="2D74B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</a:p>
        </p:txBody>
      </p:sp>
      <p:sp>
        <p:nvSpPr>
          <p:cNvPr id="8" name="椭圆 7"/>
          <p:cNvSpPr/>
          <p:nvPr/>
        </p:nvSpPr>
        <p:spPr>
          <a:xfrm>
            <a:off x="10666095" y="3125470"/>
            <a:ext cx="503555" cy="504190"/>
          </a:xfrm>
          <a:prstGeom prst="ellipse">
            <a:avLst/>
          </a:prstGeom>
          <a:solidFill>
            <a:srgbClr val="2D74B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-569595" y="4012565"/>
            <a:ext cx="39611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</a:t>
            </a:r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注册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43175" y="4012565"/>
            <a:ext cx="39611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定位查看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55945" y="4012565"/>
            <a:ext cx="39611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预约车位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768080" y="4012565"/>
            <a:ext cx="39611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路线引导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86055" y="4596130"/>
            <a:ext cx="24491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通过手机号，车牌号进行账户注册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391535" y="4596130"/>
            <a:ext cx="24491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定位后查看附近停车场信息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479540" y="4596130"/>
            <a:ext cx="24491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预约合适的停车场车位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617075" y="4596130"/>
            <a:ext cx="21634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引导用户成功抵达停车称</a:t>
            </a:r>
          </a:p>
        </p:txBody>
      </p:sp>
      <p:pic>
        <p:nvPicPr>
          <p:cNvPr id="20" name="图片 19" descr="d48c92fc10ec5fc41d671a49794124f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915" y="2282825"/>
            <a:ext cx="1727200" cy="546100"/>
          </a:xfrm>
          <a:prstGeom prst="rect">
            <a:avLst/>
          </a:prstGeom>
        </p:spPr>
      </p:pic>
      <p:cxnSp>
        <p:nvCxnSpPr>
          <p:cNvPr id="25" name="直接连接符 24"/>
          <p:cNvCxnSpPr/>
          <p:nvPr/>
        </p:nvCxnSpPr>
        <p:spPr>
          <a:xfrm>
            <a:off x="9584690" y="2004060"/>
            <a:ext cx="1260009" cy="0"/>
          </a:xfrm>
          <a:prstGeom prst="line">
            <a:avLst/>
          </a:prstGeom>
          <a:ln w="857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9584690" y="2783205"/>
            <a:ext cx="1260009" cy="0"/>
          </a:xfrm>
          <a:prstGeom prst="line">
            <a:avLst/>
          </a:prstGeom>
          <a:ln w="857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10822305" y="1958340"/>
            <a:ext cx="9525" cy="864006"/>
          </a:xfrm>
          <a:prstGeom prst="line">
            <a:avLst/>
          </a:prstGeom>
          <a:ln w="857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9996170" y="2112645"/>
            <a:ext cx="669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1645" y="358775"/>
            <a:ext cx="3253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应用说明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74595" y="619125"/>
            <a:ext cx="9777095" cy="1778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 rot="6300000">
            <a:off x="-52705" y="481330"/>
            <a:ext cx="328930" cy="334645"/>
            <a:chOff x="10108" y="2577"/>
            <a:chExt cx="566" cy="576"/>
          </a:xfrm>
        </p:grpSpPr>
        <p:sp>
          <p:nvSpPr>
            <p:cNvPr id="22" name="椭圆 21"/>
            <p:cNvSpPr/>
            <p:nvPr/>
          </p:nvSpPr>
          <p:spPr>
            <a:xfrm>
              <a:off x="10108" y="2587"/>
              <a:ext cx="567" cy="567"/>
            </a:xfrm>
            <a:prstGeom prst="ellipse">
              <a:avLst/>
            </a:prstGeom>
            <a:noFill/>
            <a:ln w="6985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126" y="2577"/>
              <a:ext cx="308" cy="3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FD85F4C-3CC3-3F48-A4EB-B914E6E6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9" y="1170877"/>
            <a:ext cx="2075426" cy="39586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BEA8B7-85C4-874E-9E70-3F640752D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795" y="1170878"/>
            <a:ext cx="2075425" cy="39586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A1F2EC-EA0D-0846-9EDB-67F67B84B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823" y="1170877"/>
            <a:ext cx="2075426" cy="39586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C4ADC39-2A30-834F-A84E-3FA80C951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5706" y="1170877"/>
            <a:ext cx="2075426" cy="395868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D3C944C-3058-0D4A-ABED-03FA3B0899C8}"/>
              </a:ext>
            </a:extLst>
          </p:cNvPr>
          <p:cNvSpPr txBox="1"/>
          <p:nvPr/>
        </p:nvSpPr>
        <p:spPr>
          <a:xfrm>
            <a:off x="203655" y="535809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b="1" dirty="0">
                <a:solidFill>
                  <a:schemeClr val="bg1"/>
                </a:solidFill>
              </a:rPr>
              <a:t>应用主界面</a:t>
            </a:r>
            <a:endParaRPr kumimoji="1" lang="en-US" altLang="zh-Hans" b="1" dirty="0">
              <a:solidFill>
                <a:schemeClr val="bg1"/>
              </a:solidFill>
            </a:endParaRPr>
          </a:p>
          <a:p>
            <a:endParaRPr kumimoji="1" lang="en-US" altLang="zh-Hans" dirty="0">
              <a:solidFill>
                <a:schemeClr val="bg1"/>
              </a:solidFill>
            </a:endParaRPr>
          </a:p>
          <a:p>
            <a:r>
              <a:rPr kumimoji="1" lang="zh-Hans" altLang="en-US" sz="1100" dirty="0">
                <a:solidFill>
                  <a:schemeClr val="bg1"/>
                </a:solidFill>
              </a:rPr>
              <a:t>定位</a:t>
            </a:r>
            <a:endParaRPr kumimoji="1" lang="en-US" altLang="zh-Hans" sz="1100" dirty="0">
              <a:solidFill>
                <a:schemeClr val="bg1"/>
              </a:solidFill>
            </a:endParaRPr>
          </a:p>
          <a:p>
            <a:r>
              <a:rPr kumimoji="1" lang="zh-Hans" altLang="en-US" sz="1100" dirty="0">
                <a:solidFill>
                  <a:schemeClr val="bg1"/>
                </a:solidFill>
              </a:rPr>
              <a:t>地图拖动</a:t>
            </a:r>
            <a:endParaRPr kumimoji="1" lang="en-US" altLang="zh-Hans" sz="1100" dirty="0">
              <a:solidFill>
                <a:schemeClr val="bg1"/>
              </a:solidFill>
            </a:endParaRPr>
          </a:p>
          <a:p>
            <a:r>
              <a:rPr kumimoji="1" lang="zh-Hans" altLang="en-US" sz="1100" dirty="0">
                <a:solidFill>
                  <a:schemeClr val="bg1"/>
                </a:solidFill>
              </a:rPr>
              <a:t>查询半径圈</a:t>
            </a:r>
            <a:endParaRPr kumimoji="1" lang="en-US" altLang="zh-Hans" sz="1100" dirty="0">
              <a:solidFill>
                <a:schemeClr val="bg1"/>
              </a:solidFill>
            </a:endParaRPr>
          </a:p>
          <a:p>
            <a:r>
              <a:rPr kumimoji="1" lang="zh-Hans" altLang="en-US" sz="1100" dirty="0">
                <a:solidFill>
                  <a:schemeClr val="bg1"/>
                </a:solidFill>
              </a:rPr>
              <a:t>查询功能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1DB89BD-F63B-3E44-A899-C92A59518D06}"/>
              </a:ext>
            </a:extLst>
          </p:cNvPr>
          <p:cNvSpPr txBox="1"/>
          <p:nvPr/>
        </p:nvSpPr>
        <p:spPr>
          <a:xfrm>
            <a:off x="2375260" y="5358097"/>
            <a:ext cx="1744388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b="1" dirty="0">
                <a:solidFill>
                  <a:schemeClr val="bg1"/>
                </a:solidFill>
              </a:rPr>
              <a:t>停车场查询</a:t>
            </a:r>
            <a:endParaRPr kumimoji="1" lang="en-US" altLang="zh-Hans" b="1" dirty="0">
              <a:solidFill>
                <a:schemeClr val="bg1"/>
              </a:solidFill>
            </a:endParaRPr>
          </a:p>
          <a:p>
            <a:endParaRPr kumimoji="1" lang="en-US" altLang="zh-Hans" b="1" dirty="0">
              <a:solidFill>
                <a:schemeClr val="bg1"/>
              </a:solidFill>
            </a:endParaRPr>
          </a:p>
          <a:p>
            <a:r>
              <a:rPr kumimoji="1" lang="zh-Hans" altLang="en-US" sz="1100" dirty="0">
                <a:solidFill>
                  <a:schemeClr val="bg1"/>
                </a:solidFill>
              </a:rPr>
              <a:t>显示周边停车场位置</a:t>
            </a:r>
            <a:endParaRPr kumimoji="1" lang="en-US" altLang="zh-Hans" sz="1100" dirty="0">
              <a:solidFill>
                <a:schemeClr val="bg1"/>
              </a:solidFill>
            </a:endParaRPr>
          </a:p>
          <a:p>
            <a:r>
              <a:rPr kumimoji="1" lang="zh-Hans" altLang="en-US" sz="1100" dirty="0">
                <a:solidFill>
                  <a:schemeClr val="bg1"/>
                </a:solidFill>
              </a:rPr>
              <a:t>显示停车场分类标签信息</a:t>
            </a:r>
            <a:endParaRPr kumimoji="1" lang="en-US" altLang="zh-Hans" sz="1100" dirty="0">
              <a:solidFill>
                <a:schemeClr val="bg1"/>
              </a:solidFill>
            </a:endParaRPr>
          </a:p>
          <a:p>
            <a:endParaRPr kumimoji="1" lang="en-US" altLang="zh-Hans" sz="1100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F822A7B-8F32-424D-9C70-86B7B52DD2B3}"/>
              </a:ext>
            </a:extLst>
          </p:cNvPr>
          <p:cNvSpPr txBox="1"/>
          <p:nvPr/>
        </p:nvSpPr>
        <p:spPr>
          <a:xfrm>
            <a:off x="4369115" y="5358097"/>
            <a:ext cx="181171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b="1" dirty="0">
                <a:solidFill>
                  <a:schemeClr val="bg1"/>
                </a:solidFill>
              </a:rPr>
              <a:t>停车场详细信息</a:t>
            </a:r>
            <a:endParaRPr kumimoji="1" lang="en-US" altLang="zh-Hans" b="1" dirty="0">
              <a:solidFill>
                <a:schemeClr val="bg1"/>
              </a:solidFill>
            </a:endParaRPr>
          </a:p>
          <a:p>
            <a:endParaRPr kumimoji="1" lang="en-US" altLang="zh-Hans" b="1" dirty="0">
              <a:solidFill>
                <a:schemeClr val="bg1"/>
              </a:solidFill>
            </a:endParaRPr>
          </a:p>
          <a:p>
            <a:r>
              <a:rPr kumimoji="1" lang="zh-Hans" altLang="en-US" sz="1100" dirty="0">
                <a:solidFill>
                  <a:schemeClr val="bg1"/>
                </a:solidFill>
              </a:rPr>
              <a:t>显示单个停车场详细信息</a:t>
            </a:r>
            <a:endParaRPr kumimoji="1" lang="en-US" altLang="zh-Hans" sz="1100" dirty="0">
              <a:solidFill>
                <a:schemeClr val="bg1"/>
              </a:solidFill>
            </a:endParaRPr>
          </a:p>
          <a:p>
            <a:r>
              <a:rPr kumimoji="1" lang="zh-Hans" altLang="en-US" sz="1100" dirty="0">
                <a:solidFill>
                  <a:schemeClr val="bg1"/>
                </a:solidFill>
              </a:rPr>
              <a:t>预约停车位</a:t>
            </a:r>
            <a:endParaRPr kumimoji="1" lang="en-US" altLang="zh-Hans" sz="1100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EDEB2DB-30A2-2548-8712-E02066E29C96}"/>
              </a:ext>
            </a:extLst>
          </p:cNvPr>
          <p:cNvSpPr txBox="1"/>
          <p:nvPr/>
        </p:nvSpPr>
        <p:spPr>
          <a:xfrm>
            <a:off x="6671117" y="5358096"/>
            <a:ext cx="157927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b="1" dirty="0">
                <a:solidFill>
                  <a:schemeClr val="bg1"/>
                </a:solidFill>
              </a:rPr>
              <a:t>预约结果信息</a:t>
            </a:r>
            <a:endParaRPr kumimoji="1" lang="en-US" altLang="zh-Hans" b="1" dirty="0">
              <a:solidFill>
                <a:schemeClr val="bg1"/>
              </a:solidFill>
            </a:endParaRPr>
          </a:p>
          <a:p>
            <a:endParaRPr kumimoji="1" lang="en-US" altLang="zh-Hans" b="1" dirty="0">
              <a:solidFill>
                <a:schemeClr val="bg1"/>
              </a:solidFill>
            </a:endParaRPr>
          </a:p>
          <a:p>
            <a:r>
              <a:rPr kumimoji="1" lang="zh-Hans" altLang="en-US" sz="1100" b="1" dirty="0">
                <a:solidFill>
                  <a:schemeClr val="bg1"/>
                </a:solidFill>
              </a:rPr>
              <a:t>预约结果信息</a:t>
            </a:r>
            <a:endParaRPr kumimoji="1" lang="en-US" altLang="zh-Hans" sz="1100" b="1" dirty="0">
              <a:solidFill>
                <a:schemeClr val="bg1"/>
              </a:solidFill>
            </a:endParaRPr>
          </a:p>
          <a:p>
            <a:r>
              <a:rPr kumimoji="1" lang="zh-Hans" altLang="en-US" sz="1100" b="1" dirty="0">
                <a:solidFill>
                  <a:schemeClr val="bg1"/>
                </a:solidFill>
              </a:rPr>
              <a:t>唤起导航信息</a:t>
            </a:r>
            <a:endParaRPr kumimoji="1" lang="en-US" altLang="zh-Hans" sz="1100" b="1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93B62AC-7496-6945-AC33-443544A6B7F8}"/>
              </a:ext>
            </a:extLst>
          </p:cNvPr>
          <p:cNvSpPr txBox="1"/>
          <p:nvPr/>
        </p:nvSpPr>
        <p:spPr>
          <a:xfrm>
            <a:off x="9034325" y="5358095"/>
            <a:ext cx="15792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b="1" dirty="0">
                <a:solidFill>
                  <a:schemeClr val="bg1"/>
                </a:solidFill>
              </a:rPr>
              <a:t>用户信息列表</a:t>
            </a:r>
            <a:endParaRPr kumimoji="1" lang="en-US" altLang="zh-Hans" b="1" dirty="0">
              <a:solidFill>
                <a:schemeClr val="bg1"/>
              </a:solidFill>
            </a:endParaRPr>
          </a:p>
          <a:p>
            <a:endParaRPr kumimoji="1" lang="en-US" altLang="zh-Hans" b="1" dirty="0">
              <a:solidFill>
                <a:schemeClr val="bg1"/>
              </a:solidFill>
            </a:endParaRPr>
          </a:p>
          <a:p>
            <a:r>
              <a:rPr kumimoji="1" lang="zh-Hans" altLang="en-US" sz="1100" b="1" dirty="0">
                <a:solidFill>
                  <a:schemeClr val="bg1"/>
                </a:solidFill>
              </a:rPr>
              <a:t>我的订单</a:t>
            </a:r>
            <a:endParaRPr kumimoji="1" lang="en-US" altLang="zh-Hans" sz="1100" b="1" dirty="0">
              <a:solidFill>
                <a:schemeClr val="bg1"/>
              </a:solidFill>
            </a:endParaRPr>
          </a:p>
          <a:p>
            <a:r>
              <a:rPr kumimoji="1" lang="zh-Hans" altLang="en-US" sz="1100" b="1" dirty="0">
                <a:solidFill>
                  <a:schemeClr val="bg1"/>
                </a:solidFill>
              </a:rPr>
              <a:t>设置</a:t>
            </a:r>
            <a:endParaRPr kumimoji="1" lang="en-US" altLang="zh-Hans" sz="1100" b="1" dirty="0">
              <a:solidFill>
                <a:schemeClr val="bg1"/>
              </a:solidFill>
            </a:endParaRPr>
          </a:p>
          <a:p>
            <a:r>
              <a:rPr kumimoji="1" lang="zh-Hans" altLang="en-US" sz="1100" b="1" dirty="0">
                <a:solidFill>
                  <a:schemeClr val="bg1"/>
                </a:solidFill>
              </a:rPr>
              <a:t>版本信息</a:t>
            </a:r>
            <a:endParaRPr kumimoji="1" lang="en-US" altLang="zh-Hans" sz="1100" b="1" dirty="0">
              <a:solidFill>
                <a:schemeClr val="bg1"/>
              </a:solidFill>
            </a:endParaRPr>
          </a:p>
          <a:p>
            <a:r>
              <a:rPr kumimoji="1" lang="zh-Hans" altLang="en-US" sz="1100" b="1" dirty="0">
                <a:solidFill>
                  <a:schemeClr val="bg1"/>
                </a:solidFill>
              </a:rPr>
              <a:t>客服中心</a:t>
            </a:r>
            <a:endParaRPr kumimoji="1" lang="en-US" altLang="zh-Hans" sz="1100" b="1" dirty="0">
              <a:solidFill>
                <a:schemeClr val="bg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0C7FD68-51EE-4140-A39D-E031A57DF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3577" y="1170877"/>
            <a:ext cx="2075426" cy="39586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691CEA-1E18-FC42-A7C7-9FCB36A125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1540" y="1170876"/>
            <a:ext cx="2075426" cy="39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58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1645" y="358775"/>
            <a:ext cx="3253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技术实现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74595" y="619125"/>
            <a:ext cx="9777095" cy="1778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 rot="6300000">
            <a:off x="-52705" y="481330"/>
            <a:ext cx="328930" cy="334645"/>
            <a:chOff x="10108" y="2577"/>
            <a:chExt cx="566" cy="576"/>
          </a:xfrm>
        </p:grpSpPr>
        <p:sp>
          <p:nvSpPr>
            <p:cNvPr id="22" name="椭圆 21"/>
            <p:cNvSpPr/>
            <p:nvPr/>
          </p:nvSpPr>
          <p:spPr>
            <a:xfrm>
              <a:off x="10108" y="2587"/>
              <a:ext cx="567" cy="567"/>
            </a:xfrm>
            <a:prstGeom prst="ellipse">
              <a:avLst/>
            </a:prstGeom>
            <a:noFill/>
            <a:ln w="6985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126" y="2577"/>
              <a:ext cx="308" cy="3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51341F5-1A94-5647-983A-DBEBCB83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57" y="1385849"/>
            <a:ext cx="7581900" cy="4978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7A75BCF-06DC-7046-ABAF-001DA19C6684}"/>
              </a:ext>
            </a:extLst>
          </p:cNvPr>
          <p:cNvSpPr txBox="1"/>
          <p:nvPr/>
        </p:nvSpPr>
        <p:spPr>
          <a:xfrm>
            <a:off x="8474928" y="1385849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>
                <a:solidFill>
                  <a:schemeClr val="bg1"/>
                </a:solidFill>
              </a:rPr>
              <a:t>定位服务：调用高德开放平台</a:t>
            </a:r>
            <a:endParaRPr kumimoji="1" lang="en-US" altLang="zh-Hans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	</a:t>
            </a:r>
            <a:r>
              <a:rPr kumimoji="1" lang="zh-Hans" altLang="en-US" dirty="0">
                <a:solidFill>
                  <a:schemeClr val="bg1"/>
                </a:solidFill>
              </a:rPr>
              <a:t>实现</a:t>
            </a:r>
            <a:r>
              <a:rPr kumimoji="1" lang="en-US" altLang="zh-Hans" dirty="0">
                <a:solidFill>
                  <a:schemeClr val="bg1"/>
                </a:solidFill>
              </a:rPr>
              <a:t>GPS+NL</a:t>
            </a:r>
            <a:r>
              <a:rPr kumimoji="1" lang="zh-Hans" altLang="en-US" dirty="0">
                <a:solidFill>
                  <a:schemeClr val="bg1"/>
                </a:solidFill>
              </a:rPr>
              <a:t>两种定位模式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F6BE23-4D9E-F84E-AA44-EE07E0057BA2}"/>
              </a:ext>
            </a:extLst>
          </p:cNvPr>
          <p:cNvSpPr txBox="1"/>
          <p:nvPr/>
        </p:nvSpPr>
        <p:spPr>
          <a:xfrm>
            <a:off x="458741" y="8498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b="1" dirty="0">
                <a:solidFill>
                  <a:schemeClr val="bg1"/>
                </a:solidFill>
              </a:rPr>
              <a:t>核心技术说明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5AFFE3-5C20-D44E-89A0-3AAAEA64628E}"/>
              </a:ext>
            </a:extLst>
          </p:cNvPr>
          <p:cNvSpPr txBox="1"/>
          <p:nvPr/>
        </p:nvSpPr>
        <p:spPr>
          <a:xfrm>
            <a:off x="8507790" y="2479774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>
                <a:solidFill>
                  <a:schemeClr val="bg1"/>
                </a:solidFill>
              </a:rPr>
              <a:t>图面展示：</a:t>
            </a:r>
            <a:r>
              <a:rPr kumimoji="1" lang="en-US" altLang="zh-Hans" dirty="0">
                <a:solidFill>
                  <a:schemeClr val="bg1"/>
                </a:solidFill>
              </a:rPr>
              <a:t>Activity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+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JS</a:t>
            </a:r>
            <a:r>
              <a:rPr kumimoji="1" lang="zh-Hans" altLang="en-US" dirty="0">
                <a:solidFill>
                  <a:schemeClr val="bg1"/>
                </a:solidFill>
              </a:rPr>
              <a:t> 使用内嵌</a:t>
            </a:r>
            <a:r>
              <a:rPr kumimoji="1" lang="en-US" altLang="zh-Hans" dirty="0">
                <a:solidFill>
                  <a:schemeClr val="bg1"/>
                </a:solidFill>
              </a:rPr>
              <a:t>JS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	</a:t>
            </a:r>
            <a:r>
              <a:rPr kumimoji="1" lang="zh-Hans" altLang="en-US" dirty="0">
                <a:solidFill>
                  <a:schemeClr val="bg1"/>
                </a:solidFill>
              </a:rPr>
              <a:t>页面方式进行动态</a:t>
            </a:r>
            <a:r>
              <a:rPr kumimoji="1" lang="en-US" altLang="zh-Hans" dirty="0">
                <a:solidFill>
                  <a:schemeClr val="bg1"/>
                </a:solidFill>
              </a:rPr>
              <a:t>UI</a:t>
            </a:r>
            <a:r>
              <a:rPr kumimoji="1" lang="zh-Hans" altLang="en-US" dirty="0">
                <a:solidFill>
                  <a:schemeClr val="bg1"/>
                </a:solidFill>
              </a:rPr>
              <a:t>展示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822362-1588-E449-9833-17917035BB15}"/>
              </a:ext>
            </a:extLst>
          </p:cNvPr>
          <p:cNvSpPr txBox="1"/>
          <p:nvPr/>
        </p:nvSpPr>
        <p:spPr>
          <a:xfrm>
            <a:off x="8474928" y="3875049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>
                <a:solidFill>
                  <a:schemeClr val="bg1"/>
                </a:solidFill>
              </a:rPr>
              <a:t>服务支撑：阿里云服务器、在线托管</a:t>
            </a:r>
            <a:endParaRPr kumimoji="1" lang="en-US" altLang="zh-Hans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	</a:t>
            </a:r>
            <a:r>
              <a:rPr kumimoji="1" lang="zh-Hans" altLang="en-US" dirty="0">
                <a:solidFill>
                  <a:schemeClr val="bg1"/>
                </a:solidFill>
              </a:rPr>
              <a:t>   线上服务随时访问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4B46E3-A9E3-F943-A78E-9C3A3086CA1D}"/>
              </a:ext>
            </a:extLst>
          </p:cNvPr>
          <p:cNvSpPr txBox="1"/>
          <p:nvPr/>
        </p:nvSpPr>
        <p:spPr>
          <a:xfrm>
            <a:off x="8474928" y="5085928"/>
            <a:ext cx="37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>
                <a:solidFill>
                  <a:schemeClr val="bg1"/>
                </a:solidFill>
              </a:rPr>
              <a:t>云端数据服务：高德开放数据，</a:t>
            </a:r>
            <a:r>
              <a:rPr kumimoji="1" lang="en-US" altLang="zh-Hans" dirty="0">
                <a:solidFill>
                  <a:schemeClr val="bg1"/>
                </a:solidFill>
              </a:rPr>
              <a:t>PIO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	</a:t>
            </a:r>
            <a:r>
              <a:rPr kumimoji="1" lang="zh-Hans" altLang="en-US" dirty="0">
                <a:solidFill>
                  <a:schemeClr val="bg1"/>
                </a:solidFill>
              </a:rPr>
              <a:t>    数据查询服务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9519B6-0702-4A48-AF70-C4CF59AD0074}"/>
              </a:ext>
            </a:extLst>
          </p:cNvPr>
          <p:cNvSpPr txBox="1"/>
          <p:nvPr/>
        </p:nvSpPr>
        <p:spPr>
          <a:xfrm>
            <a:off x="2176805" y="874700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>
                <a:solidFill>
                  <a:schemeClr val="bg1"/>
                </a:solidFill>
              </a:rPr>
              <a:t>数据为基础、位置做媒介、服务端全流程支撑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1645" y="358775"/>
            <a:ext cx="3253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技术实现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74595" y="619125"/>
            <a:ext cx="9777095" cy="1778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 rot="6300000">
            <a:off x="-52705" y="481330"/>
            <a:ext cx="328930" cy="334645"/>
            <a:chOff x="10108" y="2577"/>
            <a:chExt cx="566" cy="576"/>
          </a:xfrm>
        </p:grpSpPr>
        <p:sp>
          <p:nvSpPr>
            <p:cNvPr id="22" name="椭圆 21"/>
            <p:cNvSpPr/>
            <p:nvPr/>
          </p:nvSpPr>
          <p:spPr>
            <a:xfrm>
              <a:off x="10108" y="2587"/>
              <a:ext cx="567" cy="567"/>
            </a:xfrm>
            <a:prstGeom prst="ellipse">
              <a:avLst/>
            </a:prstGeom>
            <a:noFill/>
            <a:ln w="6985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126" y="2577"/>
              <a:ext cx="308" cy="3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9F6BE23-4D9E-F84E-AA44-EE07E0057BA2}"/>
              </a:ext>
            </a:extLst>
          </p:cNvPr>
          <p:cNvSpPr txBox="1"/>
          <p:nvPr/>
        </p:nvSpPr>
        <p:spPr>
          <a:xfrm>
            <a:off x="458741" y="849878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b="1" dirty="0">
                <a:solidFill>
                  <a:schemeClr val="bg1"/>
                </a:solidFill>
              </a:rPr>
              <a:t>核心流程说明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5AFFE3-5C20-D44E-89A0-3AAAEA64628E}"/>
              </a:ext>
            </a:extLst>
          </p:cNvPr>
          <p:cNvSpPr txBox="1"/>
          <p:nvPr/>
        </p:nvSpPr>
        <p:spPr>
          <a:xfrm>
            <a:off x="7716054" y="1431560"/>
            <a:ext cx="42938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dirty="0">
                <a:solidFill>
                  <a:schemeClr val="bg1"/>
                </a:solidFill>
              </a:rPr>
              <a:t>核心：定位</a:t>
            </a:r>
            <a:endParaRPr kumimoji="1" lang="en-US" altLang="zh-Hans" dirty="0">
              <a:solidFill>
                <a:schemeClr val="bg1"/>
              </a:solidFill>
            </a:endParaRPr>
          </a:p>
          <a:p>
            <a:endParaRPr kumimoji="1" lang="en-US" altLang="zh-Hans" dirty="0">
              <a:solidFill>
                <a:schemeClr val="bg1"/>
              </a:solidFill>
            </a:endParaRPr>
          </a:p>
          <a:p>
            <a:r>
              <a:rPr kumimoji="1" lang="zh-Hans" altLang="en-US" dirty="0">
                <a:solidFill>
                  <a:schemeClr val="bg1"/>
                </a:solidFill>
              </a:rPr>
              <a:t>主要问题：</a:t>
            </a:r>
            <a:endParaRPr kumimoji="1" lang="en-US" altLang="zh-Hans" dirty="0">
              <a:solidFill>
                <a:schemeClr val="bg1"/>
              </a:solidFill>
            </a:endParaRPr>
          </a:p>
          <a:p>
            <a:r>
              <a:rPr kumimoji="1" lang="zh-Hans" altLang="en-US" dirty="0">
                <a:solidFill>
                  <a:schemeClr val="bg1"/>
                </a:solidFill>
              </a:rPr>
              <a:t>服务端无法获取准确位置信息，需要移动端定位后回传。 </a:t>
            </a:r>
            <a:r>
              <a:rPr kumimoji="1" lang="en-US" altLang="zh-Hans" dirty="0">
                <a:solidFill>
                  <a:schemeClr val="bg1"/>
                </a:solidFill>
              </a:rPr>
              <a:t>	</a:t>
            </a:r>
            <a:r>
              <a:rPr kumimoji="1" lang="zh-Hans" altLang="en-US" dirty="0">
                <a:solidFill>
                  <a:schemeClr val="bg1"/>
                </a:solidFill>
              </a:rPr>
              <a:t>   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1D5CF2-ECE1-9E42-AA02-9E8E48C0E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26" y="3957745"/>
            <a:ext cx="6512313" cy="25322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2D31B0-3DB9-FA46-BC7F-B4B843920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27" y="1219209"/>
            <a:ext cx="6512313" cy="258335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CE7DF5D-ABB8-3446-A665-77A65E69C4AC}"/>
              </a:ext>
            </a:extLst>
          </p:cNvPr>
          <p:cNvSpPr txBox="1"/>
          <p:nvPr/>
        </p:nvSpPr>
        <p:spPr>
          <a:xfrm>
            <a:off x="7716053" y="4104136"/>
            <a:ext cx="42938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dirty="0">
                <a:solidFill>
                  <a:schemeClr val="bg1"/>
                </a:solidFill>
              </a:rPr>
              <a:t>核心：服务端业务处理</a:t>
            </a:r>
            <a:endParaRPr kumimoji="1" lang="en-US" altLang="zh-Hans" dirty="0">
              <a:solidFill>
                <a:schemeClr val="bg1"/>
              </a:solidFill>
            </a:endParaRPr>
          </a:p>
          <a:p>
            <a:endParaRPr kumimoji="1" lang="en-US" altLang="zh-Hans" dirty="0">
              <a:solidFill>
                <a:schemeClr val="bg1"/>
              </a:solidFill>
            </a:endParaRPr>
          </a:p>
          <a:p>
            <a:r>
              <a:rPr kumimoji="1" lang="zh-Hans" altLang="en-US" dirty="0">
                <a:solidFill>
                  <a:schemeClr val="bg1"/>
                </a:solidFill>
              </a:rPr>
              <a:t>主要问题：</a:t>
            </a:r>
            <a:endParaRPr kumimoji="1" lang="en-US" altLang="zh-Hans" dirty="0">
              <a:solidFill>
                <a:schemeClr val="bg1"/>
              </a:solidFill>
            </a:endParaRPr>
          </a:p>
          <a:p>
            <a:r>
              <a:rPr kumimoji="1" lang="zh-Hans" altLang="en-US" dirty="0">
                <a:solidFill>
                  <a:schemeClr val="bg1"/>
                </a:solidFill>
              </a:rPr>
              <a:t>移动端与服务端交互中接口方法定义、参数类型及解析需要提前明确。</a:t>
            </a:r>
            <a:r>
              <a:rPr kumimoji="1" lang="en-US" altLang="zh-Hans" dirty="0">
                <a:solidFill>
                  <a:schemeClr val="bg1"/>
                </a:solidFill>
              </a:rPr>
              <a:t>	</a:t>
            </a:r>
            <a:r>
              <a:rPr kumimoji="1" lang="zh-Hans" altLang="en-US" dirty="0">
                <a:solidFill>
                  <a:schemeClr val="bg1"/>
                </a:solidFill>
              </a:rPr>
              <a:t>   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2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1645" y="358775"/>
            <a:ext cx="3253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我们优势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474595" y="619125"/>
            <a:ext cx="9777095" cy="1778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 rot="6300000">
            <a:off x="-52705" y="481330"/>
            <a:ext cx="328930" cy="334645"/>
            <a:chOff x="10108" y="2577"/>
            <a:chExt cx="566" cy="576"/>
          </a:xfrm>
        </p:grpSpPr>
        <p:sp>
          <p:nvSpPr>
            <p:cNvPr id="22" name="椭圆 21"/>
            <p:cNvSpPr/>
            <p:nvPr/>
          </p:nvSpPr>
          <p:spPr>
            <a:xfrm>
              <a:off x="10108" y="2587"/>
              <a:ext cx="567" cy="567"/>
            </a:xfrm>
            <a:prstGeom prst="ellipse">
              <a:avLst/>
            </a:prstGeom>
            <a:noFill/>
            <a:ln w="6985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126" y="2577"/>
              <a:ext cx="308" cy="3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C:\Users\Administrator\Desktop\2.png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27145" y="1952625"/>
            <a:ext cx="4431030" cy="3314700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  <p:sp>
        <p:nvSpPr>
          <p:cNvPr id="11" name="文本框 10"/>
          <p:cNvSpPr txBox="1"/>
          <p:nvPr/>
        </p:nvSpPr>
        <p:spPr>
          <a:xfrm>
            <a:off x="-93345" y="1683385"/>
            <a:ext cx="39611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预约车位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923530" y="4078605"/>
            <a:ext cx="39611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车位租赁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23530" y="1683385"/>
            <a:ext cx="39611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智享生活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-93345" y="3137535"/>
            <a:ext cx="39611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界面简化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-93345" y="5021580"/>
            <a:ext cx="39611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快速直接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91870" y="2266950"/>
            <a:ext cx="39941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可以进行车位预约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91870" y="3721100"/>
            <a:ext cx="399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视觉简单友好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91870" y="5605145"/>
            <a:ext cx="46951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直接进行用户目标性操作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777990" y="4697730"/>
            <a:ext cx="4054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共享，租赁车位，减少</a:t>
            </a:r>
          </a:p>
          <a:p>
            <a:pPr lvl="0" algn="r"/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用户生活成本支出，提高生活质量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315200" y="2266950"/>
            <a:ext cx="46951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绿色智享生活，</a:t>
            </a:r>
            <a:r>
              <a:rPr lang="zh-Hans" altLang="en-US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让生活简单点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328670" y="2146300"/>
            <a:ext cx="1150620" cy="1150620"/>
            <a:chOff x="5242" y="3380"/>
            <a:chExt cx="1812" cy="1812"/>
          </a:xfrm>
        </p:grpSpPr>
        <p:cxnSp>
          <p:nvCxnSpPr>
            <p:cNvPr id="16" name="直接连接符 15"/>
            <p:cNvCxnSpPr/>
            <p:nvPr/>
          </p:nvCxnSpPr>
          <p:spPr>
            <a:xfrm flipV="1">
              <a:off x="7054" y="3380"/>
              <a:ext cx="0" cy="1812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rot="5400000" flipV="1">
              <a:off x="6148" y="2474"/>
              <a:ext cx="0" cy="1812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椭圆 18"/>
          <p:cNvSpPr/>
          <p:nvPr/>
        </p:nvSpPr>
        <p:spPr>
          <a:xfrm>
            <a:off x="3267075" y="2092325"/>
            <a:ext cx="144145" cy="14414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rot="5400000" flipV="1">
            <a:off x="3986530" y="3503295"/>
            <a:ext cx="0" cy="115062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3267075" y="4006850"/>
            <a:ext cx="144145" cy="14414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 rot="16200000" flipH="1">
            <a:off x="3903980" y="4738370"/>
            <a:ext cx="0" cy="115062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479290" y="4806315"/>
            <a:ext cx="0" cy="50736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3267075" y="5241290"/>
            <a:ext cx="144145" cy="14414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6574790" y="1974850"/>
            <a:ext cx="1894205" cy="1016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8468995" y="1908175"/>
            <a:ext cx="144145" cy="14414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8468995" y="4275455"/>
            <a:ext cx="144145" cy="14414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7049135" y="3721100"/>
            <a:ext cx="1564005" cy="671830"/>
            <a:chOff x="11101" y="5860"/>
            <a:chExt cx="2463" cy="1058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11101" y="6827"/>
              <a:ext cx="2463" cy="26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11160" y="5860"/>
              <a:ext cx="0" cy="105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518</Words>
  <Application>Microsoft Macintosh PowerPoint</Application>
  <PresentationFormat>宽屏</PresentationFormat>
  <Paragraphs>121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思源黑体 CN Heavy</vt:lpstr>
      <vt:lpstr>思源黑体 CN Light</vt:lpstr>
      <vt:lpstr>宋体</vt:lpstr>
      <vt:lpstr>微软雅黑</vt:lpstr>
      <vt:lpstr>钟齐翰墨毛笔</vt:lpstr>
      <vt:lpstr>SketchFlow Print</vt:lpstr>
      <vt:lpstr>Arial</vt:lpstr>
      <vt:lpstr>Calibri</vt:lpstr>
      <vt:lpstr>Calibri Light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用户</cp:lastModifiedBy>
  <cp:revision>26</cp:revision>
  <dcterms:created xsi:type="dcterms:W3CDTF">2018-09-01T01:31:48Z</dcterms:created>
  <dcterms:modified xsi:type="dcterms:W3CDTF">2018-09-01T18:23:21Z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